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5" r:id="rId2"/>
    <p:sldId id="306" r:id="rId3"/>
    <p:sldId id="269" r:id="rId4"/>
    <p:sldId id="320" r:id="rId5"/>
    <p:sldId id="321" r:id="rId6"/>
    <p:sldId id="322" r:id="rId7"/>
    <p:sldId id="323" r:id="rId8"/>
    <p:sldId id="325" r:id="rId9"/>
    <p:sldId id="324" r:id="rId10"/>
    <p:sldId id="326" r:id="rId11"/>
    <p:sldId id="327" r:id="rId12"/>
    <p:sldId id="318" r:id="rId13"/>
    <p:sldId id="304" r:id="rId14"/>
  </p:sldIdLst>
  <p:sldSz cx="9144000" cy="6858000" type="screen4x3"/>
  <p:notesSz cx="7099300" cy="10234613"/>
  <p:custDataLst>
    <p:tags r:id="rId17"/>
  </p:custDataLst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2A7"/>
    <a:srgbClr val="FFFFFF"/>
    <a:srgbClr val="BBE0E3"/>
    <a:srgbClr val="FF92A7"/>
    <a:srgbClr val="0099CC"/>
    <a:srgbClr val="2AABA8"/>
    <a:srgbClr val="33CCCC"/>
    <a:srgbClr val="78B83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0925" autoAdjust="0"/>
  </p:normalViewPr>
  <p:slideViewPr>
    <p:cSldViewPr>
      <p:cViewPr>
        <p:scale>
          <a:sx n="66" d="100"/>
          <a:sy n="66" d="100"/>
        </p:scale>
        <p:origin x="-1068" y="48"/>
      </p:cViewPr>
      <p:guideLst>
        <p:guide orient="horz" pos="1162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390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3AC834-2DC8-4250-BCBC-0705650ADA92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56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2" tIns="47757" rIns="95512" bIns="477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20285-6DE1-4B37-BD4E-14FFAA015DA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355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Question: what do we want to fund? So… What types of solutions, what is</a:t>
            </a:r>
            <a:r>
              <a:rPr lang="en-CA" baseline="0" dirty="0" smtClean="0"/>
              <a:t> the ”supply”? How does it play out in various fora?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1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Research as one of</a:t>
            </a:r>
            <a:r>
              <a:rPr lang="en-CA" baseline="0" dirty="0" smtClean="0"/>
              <a:t> the policy responses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3886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already know about some of the narratives in terms of response</a:t>
            </a:r>
            <a:r>
              <a:rPr lang="en-CA" baseline="0" dirty="0" smtClean="0"/>
              <a:t> and governance…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827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Top-down</a:t>
            </a:r>
            <a:r>
              <a:rPr lang="en-CA" baseline="0" dirty="0" smtClean="0"/>
              <a:t> and bottom-up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1171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Science policy, political, and</a:t>
            </a:r>
            <a:r>
              <a:rPr lang="en-CA" baseline="0" dirty="0" smtClean="0"/>
              <a:t> more technical</a:t>
            </a:r>
            <a:r>
              <a:rPr lang="en-CA" dirty="0" smtClean="0"/>
              <a:t> issues explored</a:t>
            </a:r>
            <a:r>
              <a:rPr lang="en-CA" baseline="0" dirty="0" smtClean="0"/>
              <a:t> through editorials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25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dirty="0" smtClean="0"/>
              <a:t>What does</a:t>
            </a:r>
            <a:r>
              <a:rPr lang="en-CA" baseline="0" dirty="0" smtClean="0"/>
              <a:t> the landscape look like?</a:t>
            </a:r>
          </a:p>
          <a:p>
            <a:pPr marL="0" indent="0">
              <a:buNone/>
            </a:pPr>
            <a:r>
              <a:rPr lang="en-CA" baseline="0" dirty="0" smtClean="0"/>
              <a:t>Agreement on basic research</a:t>
            </a:r>
          </a:p>
          <a:p>
            <a:pPr marL="228600" indent="-228600">
              <a:buAutoNum type="arabicPeriod"/>
            </a:pPr>
            <a:r>
              <a:rPr lang="en-CA" baseline="0" dirty="0" smtClean="0"/>
              <a:t>Why is it like this?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4658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See the dichotomous views</a:t>
            </a:r>
            <a:r>
              <a:rPr lang="en-CA" baseline="0" dirty="0" smtClean="0"/>
              <a:t> of animal/human, lab-based vs. on the ground --- put some lines</a:t>
            </a:r>
          </a:p>
          <a:p>
            <a:endParaRPr lang="en-CA" dirty="0" smtClean="0"/>
          </a:p>
          <a:p>
            <a:r>
              <a:rPr lang="en-CA" dirty="0" smtClean="0"/>
              <a:t>Not everyone is funding the same thing,</a:t>
            </a:r>
            <a:r>
              <a:rPr lang="en-CA" baseline="0" dirty="0" smtClean="0"/>
              <a:t> but it’s not always straightforward why…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4293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Can’t map things directly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148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Divering</a:t>
            </a:r>
            <a:r>
              <a:rPr lang="en-CA" dirty="0" smtClean="0"/>
              <a:t> opinions</a:t>
            </a:r>
            <a:r>
              <a:rPr lang="en-CA" baseline="0" dirty="0" smtClean="0"/>
              <a:t> of different </a:t>
            </a:r>
            <a:endParaRPr lang="en-CA" dirty="0" smtClean="0"/>
          </a:p>
          <a:p>
            <a:r>
              <a:rPr lang="en-CA" dirty="0" smtClean="0"/>
              <a:t>Technological trajectories... Especially for flu!</a:t>
            </a:r>
          </a:p>
          <a:p>
            <a:r>
              <a:rPr lang="en-CA" dirty="0" smtClean="0"/>
              <a:t>This</a:t>
            </a:r>
            <a:r>
              <a:rPr lang="en-CA" baseline="0" dirty="0" smtClean="0"/>
              <a:t> is a pilot study…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20285-6DE1-4B37-BD4E-14FFAA015DA1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7603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1351204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dirty="0" smtClean="0">
              <a:solidFill>
                <a:schemeClr val="bg1"/>
              </a:solidFill>
            </a:endParaRPr>
          </a:p>
        </p:txBody>
      </p:sp>
      <p:pic>
        <p:nvPicPr>
          <p:cNvPr id="10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69244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0E3C-5FB5-4035-BFA4-7FCE43F7E4D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2548444"/>
      </p:ext>
    </p:extLst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E253-0A8F-4720-9209-86EBD1BC1BE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4100356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 userDrawn="1"/>
        </p:nvCxnSpPr>
        <p:spPr>
          <a:xfrm>
            <a:off x="0" y="431292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sp>
        <p:nvSpPr>
          <p:cNvPr id="17" name="16 Marcador de contenido"/>
          <p:cNvSpPr>
            <a:spLocks noGrp="1"/>
          </p:cNvSpPr>
          <p:nvPr>
            <p:ph sz="quarter" idx="10"/>
          </p:nvPr>
        </p:nvSpPr>
        <p:spPr>
          <a:xfrm>
            <a:off x="251520" y="1556792"/>
            <a:ext cx="8280920" cy="3960018"/>
          </a:xfrm>
        </p:spPr>
        <p:txBody>
          <a:bodyPr/>
          <a:lstStyle>
            <a:lvl1pPr algn="l">
              <a:buClr>
                <a:srgbClr val="0092A7"/>
              </a:buClr>
              <a:defRPr sz="2400"/>
            </a:lvl1pPr>
            <a:lvl2pPr algn="l">
              <a:buClr>
                <a:srgbClr val="0092A7"/>
              </a:buClr>
              <a:defRPr sz="2200"/>
            </a:lvl2pPr>
            <a:lvl3pPr algn="l">
              <a:buClr>
                <a:srgbClr val="0092A7"/>
              </a:buClr>
              <a:defRPr sz="2200"/>
            </a:lvl3pPr>
            <a:lvl4pPr algn="l">
              <a:buClr>
                <a:srgbClr val="0092A7"/>
              </a:buClr>
              <a:defRPr sz="2200"/>
            </a:lvl4pPr>
            <a:lvl5pPr algn="l">
              <a:buClr>
                <a:srgbClr val="0092A7"/>
              </a:buClr>
              <a:defRPr sz="22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0" name="19 Título"/>
          <p:cNvSpPr>
            <a:spLocks noGrp="1"/>
          </p:cNvSpPr>
          <p:nvPr>
            <p:ph type="title" hasCustomPrompt="1"/>
          </p:nvPr>
        </p:nvSpPr>
        <p:spPr>
          <a:xfrm>
            <a:off x="179512" y="26456"/>
            <a:ext cx="8424936" cy="450216"/>
          </a:xfrm>
        </p:spPr>
        <p:txBody>
          <a:bodyPr anchor="t"/>
          <a:lstStyle>
            <a:lvl1pPr algn="l">
              <a:defRPr sz="2800"/>
            </a:lvl1pPr>
          </a:lstStyle>
          <a:p>
            <a:r>
              <a:rPr lang="es-ES" dirty="0" smtClean="0"/>
              <a:t>HAGA CLIC PARA MODIFICAR EL ESTILO DE </a:t>
            </a:r>
            <a:endParaRPr lang="es-ES" dirty="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1"/>
          </p:nvPr>
        </p:nvSpPr>
        <p:spPr>
          <a:xfrm>
            <a:off x="179512" y="476673"/>
            <a:ext cx="8424863" cy="504056"/>
          </a:xfrm>
        </p:spPr>
        <p:txBody>
          <a:bodyPr/>
          <a:lstStyle>
            <a:lvl1pPr>
              <a:buNone/>
              <a:defRPr sz="2800"/>
            </a:lvl1pPr>
          </a:lstStyle>
          <a:p>
            <a:pPr lvl="0"/>
            <a:r>
              <a:rPr lang="es-ES" dirty="0" smtClean="0"/>
              <a:t>Haga clic para modificar el estilo de texto</a:t>
            </a:r>
            <a:endParaRPr lang="es-ES" dirty="0"/>
          </a:p>
        </p:txBody>
      </p:sp>
      <p:pic>
        <p:nvPicPr>
          <p:cNvPr id="13" name="12 Imagen" descr="INGENI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0298" y="6129352"/>
            <a:ext cx="1322182" cy="468000"/>
          </a:xfrm>
          <a:prstGeom prst="rect">
            <a:avLst/>
          </a:prstGeom>
        </p:spPr>
      </p:pic>
      <p:sp>
        <p:nvSpPr>
          <p:cNvPr id="16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8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72808" cy="850106"/>
          </a:xfrm>
        </p:spPr>
        <p:txBody>
          <a:bodyPr anchor="t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>
            <a:lvl1pPr>
              <a:buClr>
                <a:srgbClr val="0092A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rebuchet MS" pitchFamily="34" charset="0"/>
              </a:defRPr>
            </a:lvl1pPr>
            <a:lvl2pPr>
              <a:buClr>
                <a:srgbClr val="0092A7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rebuchet MS" pitchFamily="34" charset="0"/>
              </a:defRPr>
            </a:lvl2pPr>
            <a:lvl3pPr>
              <a:buClr>
                <a:srgbClr val="0092A7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rebuchet MS" pitchFamily="34" charset="0"/>
              </a:defRPr>
            </a:lvl3pPr>
            <a:lvl4pPr>
              <a:buClr>
                <a:srgbClr val="0092A7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rebuchet MS" pitchFamily="34" charset="0"/>
              </a:defRPr>
            </a:lvl4pPr>
            <a:lvl5pPr>
              <a:buClr>
                <a:srgbClr val="0092A7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rebuchet MS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cxnSp>
        <p:nvCxnSpPr>
          <p:cNvPr id="15" name="14 Conector recto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28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pic>
        <p:nvPicPr>
          <p:cNvPr id="4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659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05697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pic>
        <p:nvPicPr>
          <p:cNvPr id="8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0300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sp>
        <p:nvSpPr>
          <p:cNvPr id="10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  <p:pic>
        <p:nvPicPr>
          <p:cNvPr id="11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3831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92A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92A7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0092A7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92A7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2A7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92A7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0092A7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0092A7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0092A7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2A7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sp>
        <p:nvSpPr>
          <p:cNvPr id="12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  <p:pic>
        <p:nvPicPr>
          <p:cNvPr id="13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37702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sp>
        <p:nvSpPr>
          <p:cNvPr id="7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  <p:pic>
        <p:nvPicPr>
          <p:cNvPr id="8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076851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00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33CCCC"/>
              </a:solidFill>
            </a:endParaRPr>
          </a:p>
        </p:txBody>
      </p:sp>
      <p:sp>
        <p:nvSpPr>
          <p:cNvPr id="9" name="33 Marcador de número de diapositiva"/>
          <p:cNvSpPr txBox="1">
            <a:spLocks/>
          </p:cNvSpPr>
          <p:nvPr userDrawn="1"/>
        </p:nvSpPr>
        <p:spPr bwMode="auto">
          <a:xfrm>
            <a:off x="179512" y="6623072"/>
            <a:ext cx="746125" cy="333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E6647FEA-B501-4BBF-BF67-F5263192F7C6}" type="slidenum">
              <a:rPr lang="es-ES_tradnl" sz="10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s-ES_tradnl" sz="1000" b="1" dirty="0" smtClean="0">
              <a:solidFill>
                <a:schemeClr val="bg1"/>
              </a:solidFill>
            </a:endParaRPr>
          </a:p>
        </p:txBody>
      </p:sp>
      <p:pic>
        <p:nvPicPr>
          <p:cNvPr id="10" name="20 Imagen" descr="INGENIO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9950"/>
            <a:ext cx="10509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50104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191FF257-208D-4B4B-A138-3D7699664286}" type="slidenum">
              <a:rPr lang="es-ES_tradnl" smtClean="0"/>
              <a:pPr>
                <a:defRPr/>
              </a:pPr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38" r:id="rId2"/>
    <p:sldLayoutId id="2147483824" r:id="rId3"/>
    <p:sldLayoutId id="214748382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 spd="med">
    <p:randomBa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rri.es/catalogo.asp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hyperlink" Target="http://www.ferri.es/seccion.asp?idseccion=195187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hyperlink" Target="http://www.ferri.es/conoce.asp" TargetMode="Externa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erri.es/seccion.asp?idseccion=119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ferri.es/seccion.asp?idseccion=118" TargetMode="Externa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hyperlink" Target="http://www.ferri.es/seccion.asp?idseccion=117" TargetMode="External"/><Relationship Id="rId9" Type="http://schemas.openxmlformats.org/officeDocument/2006/relationships/hyperlink" Target="http://www.ferri.es/intranet" TargetMode="Externa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rri.es/seccion.asp?idseccion=195187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www.ferri.es/conoce.asp" TargetMode="External"/><Relationship Id="rId7" Type="http://schemas.openxmlformats.org/officeDocument/2006/relationships/hyperlink" Target="http://www.ferri.es/seccion.asp?idseccion=119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image" Target="../media/image4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erri.es/seccion.asp?idseccion=118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ferri.es/seccion.asp?idseccion=117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://www.ferri.es/intrane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ferri.es/catalogo.asp" TargetMode="Externa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rri.es/seccion.asp?idseccion=195187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://www.ferri.es/conoce.asp" TargetMode="External"/><Relationship Id="rId7" Type="http://schemas.openxmlformats.org/officeDocument/2006/relationships/hyperlink" Target="http://www.ferri.es/seccion.asp?idseccion=119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erri.es/seccion.asp?idseccion=118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www.ferri.es/seccion.asp?idseccion=117" TargetMode="External"/><Relationship Id="rId10" Type="http://schemas.openxmlformats.org/officeDocument/2006/relationships/hyperlink" Target="http://www.ferri.es/intrane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ferri.es/catalogo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0" descr="http://www.ferri.es/img/menu_sup/falsa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http://www.ferri.es/img/menu_sup/falsa.gif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www.ferri.es/img/menu_sup/falsa.gif">
            <a:hlinkClick r:id="rId5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http://www.ferri.es/img/menu_sup/falsa.gif">
            <a:hlinkClick r:id="rId6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http://www.ferri.es/img/menu_sup/falsa.gif">
            <a:hlinkClick r:id="rId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5" descr="http://www.ferri.es/img/menu_sup/falsa.gif">
            <a:hlinkClick r:id="rId8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6" descr="http://www.ferri.es/img/menu_sup/falsa.gif">
            <a:hlinkClick r:id="rId9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26 Grupo"/>
          <p:cNvGrpSpPr/>
          <p:nvPr/>
        </p:nvGrpSpPr>
        <p:grpSpPr>
          <a:xfrm>
            <a:off x="0" y="2925490"/>
            <a:ext cx="9144000" cy="1871662"/>
            <a:chOff x="-67576" y="2708920"/>
            <a:chExt cx="9202738" cy="1871662"/>
          </a:xfrm>
        </p:grpSpPr>
        <p:pic>
          <p:nvPicPr>
            <p:cNvPr id="8194" name="Picture 25" descr="Imagen-032-2"/>
            <p:cNvPicPr>
              <a:picLocks noChangeAspect="1" noChangeArrowheads="1"/>
            </p:cNvPicPr>
            <p:nvPr/>
          </p:nvPicPr>
          <p:blipFill>
            <a:blip r:embed="rId10" cstate="print"/>
            <a:srcRect l="17242" b="48056"/>
            <a:stretch>
              <a:fillRect/>
            </a:stretch>
          </p:blipFill>
          <p:spPr bwMode="auto">
            <a:xfrm>
              <a:off x="-67576" y="2708920"/>
              <a:ext cx="3976688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2" descr="fcompo2-2"/>
            <p:cNvPicPr>
              <a:picLocks noChangeAspect="1" noChangeArrowheads="1"/>
            </p:cNvPicPr>
            <p:nvPr/>
          </p:nvPicPr>
          <p:blipFill>
            <a:blip r:embed="rId11" cstate="print"/>
            <a:srcRect t="23116" r="26775" b="22247"/>
            <a:stretch>
              <a:fillRect/>
            </a:stretch>
          </p:blipFill>
          <p:spPr bwMode="auto">
            <a:xfrm>
              <a:off x="3086787" y="2708920"/>
              <a:ext cx="3348038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6" descr="fcompo1-2"/>
            <p:cNvPicPr>
              <a:picLocks noChangeAspect="1" noChangeArrowheads="1"/>
            </p:cNvPicPr>
            <p:nvPr/>
          </p:nvPicPr>
          <p:blipFill>
            <a:blip r:embed="rId12" cstate="print"/>
            <a:srcRect l="21709" t="37213" r="17821" b="9035"/>
            <a:stretch>
              <a:fillRect/>
            </a:stretch>
          </p:blipFill>
          <p:spPr bwMode="auto">
            <a:xfrm>
              <a:off x="6326875" y="2708920"/>
              <a:ext cx="2808287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23 Rectángulo"/>
          <p:cNvSpPr>
            <a:spLocks noChangeArrowheads="1"/>
          </p:cNvSpPr>
          <p:nvPr/>
        </p:nvSpPr>
        <p:spPr bwMode="auto">
          <a:xfrm>
            <a:off x="350824" y="4941168"/>
            <a:ext cx="8793176" cy="707886"/>
          </a:xfrm>
          <a:prstGeom prst="rect">
            <a:avLst/>
          </a:prstGeom>
          <a:solidFill>
            <a:srgbClr val="FFFFFF">
              <a:alpha val="8509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  <a:t>EU-SPRI Conference</a:t>
            </a:r>
            <a:b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</a:br>
            <a: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  <a:t>Manchester, </a:t>
            </a:r>
            <a: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  <a:t>19 June</a:t>
            </a:r>
            <a: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  <a:t> </a:t>
            </a:r>
            <a:r>
              <a:rPr lang="de-DE" sz="2000" b="1" dirty="0" smtClean="0">
                <a:solidFill>
                  <a:srgbClr val="0092A7"/>
                </a:solidFill>
                <a:latin typeface="Trebuchet MS" pitchFamily="34" charset="0"/>
              </a:rPr>
              <a:t>2014</a:t>
            </a:r>
            <a:endParaRPr lang="es-ES" sz="2000" dirty="0">
              <a:solidFill>
                <a:srgbClr val="0092A7"/>
              </a:solidFill>
              <a:latin typeface="Trebuchet MS" pitchFamily="34" charset="0"/>
            </a:endParaRPr>
          </a:p>
        </p:txBody>
      </p:sp>
      <p:sp>
        <p:nvSpPr>
          <p:cNvPr id="25" name="26 Rectángulo"/>
          <p:cNvSpPr>
            <a:spLocks noChangeArrowheads="1"/>
          </p:cNvSpPr>
          <p:nvPr/>
        </p:nvSpPr>
        <p:spPr bwMode="auto">
          <a:xfrm>
            <a:off x="390928" y="765027"/>
            <a:ext cx="87129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Avian influenza narratives and research </a:t>
            </a:r>
          </a:p>
          <a:p>
            <a:pPr>
              <a:defRPr/>
            </a:pPr>
            <a:r>
              <a:rPr lang="en-C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landscapes</a:t>
            </a:r>
            <a:endParaRPr lang="en-GB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en-GB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31032" y="2276872"/>
            <a:ext cx="66967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L. Wallace </a:t>
            </a:r>
            <a:r>
              <a:rPr lang="en-GB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INGENIO 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CSIC-UPV)</a:t>
            </a:r>
          </a:p>
          <a:p>
            <a:pPr>
              <a:defRPr/>
            </a:pP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Ismael </a:t>
            </a:r>
            <a:r>
              <a:rPr lang="en-GB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Rafols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INGENIO (CSIC-UPV) </a:t>
            </a:r>
            <a:r>
              <a:rPr lang="en-GB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en-GB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SPRU (University of Sussex)</a:t>
            </a:r>
          </a:p>
        </p:txBody>
      </p:sp>
      <p:pic>
        <p:nvPicPr>
          <p:cNvPr id="16" name="27 Imagen" descr="icon_f01-0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77" y="404664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28 Imagen" descr="icon_in-01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0" y="404664"/>
            <a:ext cx="358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29 Imagen" descr="icon_rss-0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15" y="40466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30 Imagen" descr="icon_t-01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77" y="404664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31 Imagen" descr="icon_y-01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PRELIMINARY RESULTS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Making links </a:t>
            </a:r>
            <a:r>
              <a:rPr lang="en-CA" dirty="0" smtClean="0"/>
              <a:t>to publications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02009"/>
            <a:ext cx="165618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b="1" i="1" dirty="0" smtClean="0"/>
              <a:t>Avian influenza “base map”, 2009-2013</a:t>
            </a:r>
            <a:endParaRPr lang="en-CA" sz="1400" b="1" i="1" dirty="0"/>
          </a:p>
        </p:txBody>
      </p:sp>
    </p:spTree>
    <p:extLst>
      <p:ext uri="{BB962C8B-B14F-4D97-AF65-F5344CB8AC3E}">
        <p14:creationId xmlns:p14="http://schemas.microsoft.com/office/powerpoint/2010/main" val="22910939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PRELIMINARY RESULTS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Mapping outcomes and research (indirectly)?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1551" y="1814672"/>
            <a:ext cx="2567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 smtClean="0"/>
              <a:t>Areas of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Evolution and genetics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Pathology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Epidemiology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Immunity and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Vaccine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Diagnosis and detection</a:t>
            </a:r>
          </a:p>
          <a:p>
            <a:endParaRPr lang="en-C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003961" y="4038165"/>
            <a:ext cx="3015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 smtClean="0"/>
              <a:t>Debates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Dual-use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Characterization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Control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Vaccine and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Pandemic risk</a:t>
            </a:r>
          </a:p>
          <a:p>
            <a:endParaRPr lang="en-C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21941" y="1772816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 smtClean="0"/>
              <a:t>Specific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Pandemic risk reduction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Livelihoods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Pandemic preparedness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Reduced mortality/morbidity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…</a:t>
            </a:r>
          </a:p>
          <a:p>
            <a:endParaRPr lang="en-C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003961" y="1215731"/>
            <a:ext cx="3015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 smtClean="0"/>
              <a:t>Institutional imperatives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International coordination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National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Scientific “excellence”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…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3960148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CONTRIBUTIONS AND NEXT STEPS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323528" y="1196752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CA" b="1" dirty="0" smtClean="0"/>
              <a:t>Informing </a:t>
            </a:r>
            <a:r>
              <a:rPr lang="en-CA" b="1" dirty="0" smtClean="0"/>
              <a:t>allocation of public </a:t>
            </a:r>
            <a:r>
              <a:rPr lang="en-CA" b="1" dirty="0" smtClean="0"/>
              <a:t>funding to avian flu </a:t>
            </a:r>
            <a:r>
              <a:rPr lang="en-CA" b="1" dirty="0" smtClean="0"/>
              <a:t>priorities?</a:t>
            </a:r>
            <a:endParaRPr lang="en-CA" b="1" dirty="0" smtClean="0"/>
          </a:p>
          <a:p>
            <a:pPr marL="457200"/>
            <a:r>
              <a:rPr lang="en-CA" b="1" dirty="0" smtClean="0"/>
              <a:t>Linking research options to outcomes/solutions is ambiguous</a:t>
            </a:r>
          </a:p>
          <a:p>
            <a:pPr marL="457200"/>
            <a:r>
              <a:rPr lang="en-CA" b="1" dirty="0" smtClean="0"/>
              <a:t>Variety of opinions on the “supply” and “demand” side related to institutional positions and actors’ values</a:t>
            </a:r>
          </a:p>
          <a:p>
            <a:pPr marL="457200"/>
            <a:endParaRPr lang="en-CA" dirty="0"/>
          </a:p>
          <a:p>
            <a:pPr marL="114300" indent="0">
              <a:buNone/>
            </a:pPr>
            <a:r>
              <a:rPr lang="en-CA" dirty="0" smtClean="0"/>
              <a:t>What else?</a:t>
            </a:r>
            <a:endParaRPr lang="en-CA" dirty="0" smtClean="0"/>
          </a:p>
          <a:p>
            <a:pPr marL="457200"/>
            <a:r>
              <a:rPr lang="en-CA" dirty="0" smtClean="0"/>
              <a:t>Landscapes </a:t>
            </a:r>
            <a:r>
              <a:rPr lang="en-CA" dirty="0" smtClean="0"/>
              <a:t>as a </a:t>
            </a:r>
            <a:r>
              <a:rPr lang="en-CA" dirty="0" smtClean="0"/>
              <a:t>useful heuristic to elicit and interpret views, but not to be taken for granted</a:t>
            </a:r>
            <a:endParaRPr lang="en-CA" dirty="0" smtClean="0"/>
          </a:p>
          <a:p>
            <a:pPr marL="457200"/>
            <a:r>
              <a:rPr lang="en-CA" dirty="0" smtClean="0"/>
              <a:t>Influenza lends itself to </a:t>
            </a:r>
            <a:r>
              <a:rPr lang="en-CA" smtClean="0"/>
              <a:t>different frames</a:t>
            </a:r>
            <a:endParaRPr lang="en-CA" dirty="0"/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What’s next?</a:t>
            </a:r>
            <a:endParaRPr lang="en-CA" dirty="0"/>
          </a:p>
          <a:p>
            <a:pPr marL="457200"/>
            <a:r>
              <a:rPr lang="en-CA" dirty="0" smtClean="0"/>
              <a:t>In-depth analysis of </a:t>
            </a:r>
            <a:r>
              <a:rPr lang="en-CA" dirty="0" smtClean="0"/>
              <a:t>interview data</a:t>
            </a:r>
            <a:endParaRPr lang="en-CA" dirty="0" smtClean="0"/>
          </a:p>
          <a:p>
            <a:pPr marL="457200"/>
            <a:r>
              <a:rPr lang="en-CA" dirty="0" smtClean="0"/>
              <a:t>Generalizing the approach to other cases?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4369974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5" descr="Imagen-032-2"/>
          <p:cNvPicPr>
            <a:picLocks noChangeAspect="1" noChangeArrowheads="1"/>
          </p:cNvPicPr>
          <p:nvPr/>
        </p:nvPicPr>
        <p:blipFill>
          <a:blip r:embed="rId2" cstate="print"/>
          <a:srcRect l="17242" b="48056"/>
          <a:stretch>
            <a:fillRect/>
          </a:stretch>
        </p:blipFill>
        <p:spPr bwMode="auto">
          <a:xfrm>
            <a:off x="-58738" y="2420938"/>
            <a:ext cx="39766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http://www.ferri.es/img/menu_sup/falsa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http://www.ferri.es/img/menu_sup/falsa.gif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http://www.ferri.es/img/menu_sup/falsa.gif">
            <a:hlinkClick r:id="rId6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http://www.ferri.es/img/menu_sup/falsa.gif">
            <a:hlinkClick r:id="rId7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4" descr="http://www.ferri.es/img/menu_sup/falsa.gif">
            <a:hlinkClick r:id="rId8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5" descr="http://www.ferri.es/img/menu_sup/falsa.gif">
            <a:hlinkClick r:id="rId9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6" descr="http://www.ferri.es/img/menu_sup/falsa.gif">
            <a:hlinkClick r:id="rId10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2" descr="fcompo2-2"/>
          <p:cNvPicPr>
            <a:picLocks noChangeAspect="1" noChangeArrowheads="1"/>
          </p:cNvPicPr>
          <p:nvPr/>
        </p:nvPicPr>
        <p:blipFill>
          <a:blip r:embed="rId11" cstate="print"/>
          <a:srcRect t="23116" r="26775" b="22247"/>
          <a:stretch>
            <a:fillRect/>
          </a:stretch>
        </p:blipFill>
        <p:spPr bwMode="auto">
          <a:xfrm>
            <a:off x="3095625" y="2420938"/>
            <a:ext cx="33480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fcompo1-2"/>
          <p:cNvPicPr>
            <a:picLocks noChangeAspect="1" noChangeArrowheads="1"/>
          </p:cNvPicPr>
          <p:nvPr/>
        </p:nvPicPr>
        <p:blipFill>
          <a:blip r:embed="rId12" cstate="print"/>
          <a:srcRect l="21709" t="37213" r="17821" b="9035"/>
          <a:stretch>
            <a:fillRect/>
          </a:stretch>
        </p:blipFill>
        <p:spPr bwMode="auto">
          <a:xfrm>
            <a:off x="6335713" y="2420938"/>
            <a:ext cx="28082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5076056" y="3712483"/>
            <a:ext cx="37798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500" b="1" dirty="0" smtClean="0">
                <a:solidFill>
                  <a:schemeClr val="bg1"/>
                </a:solidFill>
                <a:latin typeface="Trebuchet MS" pitchFamily="34" charset="0"/>
              </a:rPr>
              <a:t>THANK YOU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51520" y="4725144"/>
            <a:ext cx="1908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INGENIO [CSIC-UPV] Ciudad Politécnica de la Innovación |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Edif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8E 4º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Camino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de Vera s/n 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eaLnBrk="1" hangingPunct="1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46022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Valencia</a:t>
            </a:r>
          </a:p>
          <a:p>
            <a:pPr eaLnBrk="1" hangingPunct="1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eaLnBrk="1" hangingPunct="1"/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tel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+34 963 877 048 </a:t>
            </a:r>
          </a:p>
          <a:p>
            <a:pPr eaLnBrk="1" hangingPunct="1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fax +34 963 877 991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51520" y="4365104"/>
            <a:ext cx="1800225" cy="360363"/>
            <a:chOff x="7092280" y="332656"/>
            <a:chExt cx="1800225" cy="360363"/>
          </a:xfrm>
        </p:grpSpPr>
        <p:pic>
          <p:nvPicPr>
            <p:cNvPr id="19" name="27 Imagen" descr="icon_f01-01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32656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28 Imagen" descr="icon_in-01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43" y="332656"/>
              <a:ext cx="358775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29 Imagen" descr="icon_rss-01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418" y="332656"/>
              <a:ext cx="3603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30 Imagen" descr="icon_t-01.jp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1780" y="332656"/>
              <a:ext cx="3603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31 Imagen" descr="icon_y-01.jp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143" y="332656"/>
              <a:ext cx="3603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528" y="620688"/>
            <a:ext cx="8280920" cy="5976664"/>
          </a:xfrm>
        </p:spPr>
        <p:txBody>
          <a:bodyPr/>
          <a:lstStyle/>
          <a:p>
            <a:pPr marL="114300" indent="0">
              <a:buNone/>
            </a:pPr>
            <a:r>
              <a:rPr lang="en-CA" u="sng" dirty="0" smtClean="0"/>
              <a:t>Objective</a:t>
            </a:r>
            <a:r>
              <a:rPr lang="en-CA" dirty="0" smtClean="0"/>
              <a:t>: </a:t>
            </a:r>
            <a:r>
              <a:rPr lang="en-CA" i="1" dirty="0" smtClean="0"/>
              <a:t>Informing science policy decisions by linking policy narratives to the research landscape </a:t>
            </a:r>
          </a:p>
          <a:p>
            <a:pPr marL="114300" indent="0">
              <a:buNone/>
            </a:pPr>
            <a:endParaRPr lang="en-CA" dirty="0"/>
          </a:p>
          <a:p>
            <a:pPr marL="628650" indent="-514350">
              <a:buFont typeface="+mj-lt"/>
              <a:buAutoNum type="arabicPeriod"/>
            </a:pPr>
            <a:r>
              <a:rPr lang="en-CA" dirty="0" smtClean="0"/>
              <a:t>Context: avian influenza as a policy and a science policy problem</a:t>
            </a:r>
            <a:endParaRPr lang="en-CA" dirty="0"/>
          </a:p>
          <a:p>
            <a:pPr marL="628650" indent="-514350">
              <a:buFont typeface="+mj-lt"/>
              <a:buAutoNum type="arabicPeriod"/>
            </a:pPr>
            <a:r>
              <a:rPr lang="es-ES_tradnl" dirty="0" err="1" smtClean="0"/>
              <a:t>Main</a:t>
            </a:r>
            <a:r>
              <a:rPr lang="es-ES_tradnl" dirty="0" smtClean="0"/>
              <a:t> </a:t>
            </a:r>
            <a:r>
              <a:rPr lang="es-ES_tradnl" dirty="0" err="1" smtClean="0"/>
              <a:t>methods</a:t>
            </a:r>
            <a:endParaRPr lang="es-ES_tradnl" dirty="0" smtClean="0"/>
          </a:p>
          <a:p>
            <a:pPr marL="1028700" lvl="1" indent="-514350"/>
            <a:r>
              <a:rPr lang="es-ES_tradnl" dirty="0" err="1" smtClean="0"/>
              <a:t>Stakeholder</a:t>
            </a:r>
            <a:r>
              <a:rPr lang="es-ES_tradnl" dirty="0" smtClean="0"/>
              <a:t> </a:t>
            </a:r>
            <a:r>
              <a:rPr lang="es-ES_tradnl" dirty="0" smtClean="0"/>
              <a:t>interviews to </a:t>
            </a:r>
            <a:r>
              <a:rPr lang="es-ES_tradnl" dirty="0" err="1" smtClean="0"/>
              <a:t>reveal</a:t>
            </a:r>
            <a:r>
              <a:rPr lang="es-ES_tradnl" dirty="0" smtClean="0"/>
              <a:t> </a:t>
            </a:r>
            <a:r>
              <a:rPr lang="es-ES_tradnl" dirty="0" err="1" smtClean="0"/>
              <a:t>narratives</a:t>
            </a:r>
            <a:r>
              <a:rPr lang="es-ES_tradnl" dirty="0" smtClean="0"/>
              <a:t> and </a:t>
            </a:r>
            <a:r>
              <a:rPr lang="es-ES_tradnl" dirty="0" err="1" smtClean="0"/>
              <a:t>values</a:t>
            </a:r>
            <a:endParaRPr lang="es-ES_tradnl" dirty="0"/>
          </a:p>
          <a:p>
            <a:pPr marL="1028700" lvl="1" indent="-514350"/>
            <a:r>
              <a:rPr lang="es-ES_tradnl" dirty="0" err="1"/>
              <a:t>Characterizing</a:t>
            </a:r>
            <a:r>
              <a:rPr lang="es-ES_tradnl" dirty="0"/>
              <a:t> </a:t>
            </a:r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options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</a:t>
            </a:r>
            <a:r>
              <a:rPr lang="es-ES_tradnl" dirty="0" err="1" smtClean="0"/>
              <a:t>bibliometrics</a:t>
            </a:r>
            <a:endParaRPr lang="en-CA" dirty="0" smtClean="0"/>
          </a:p>
          <a:p>
            <a:pPr marL="628650" indent="-514350">
              <a:buFont typeface="+mj-lt"/>
              <a:buAutoNum type="arabicPeriod"/>
            </a:pPr>
            <a:r>
              <a:rPr lang="en-CA" dirty="0" smtClean="0"/>
              <a:t>Preliminary results</a:t>
            </a:r>
          </a:p>
          <a:p>
            <a:pPr marL="1028700" lvl="1" indent="-514350"/>
            <a:r>
              <a:rPr lang="en-CA" dirty="0" smtClean="0"/>
              <a:t>Characterizing research landscapes and options</a:t>
            </a:r>
          </a:p>
          <a:p>
            <a:pPr marL="1028700" lvl="1" indent="-514350"/>
            <a:r>
              <a:rPr lang="en-CA" dirty="0" smtClean="0"/>
              <a:t>Uncovering </a:t>
            </a:r>
            <a:r>
              <a:rPr lang="en-CA" dirty="0" smtClean="0"/>
              <a:t>diverse worldviews and debates</a:t>
            </a:r>
            <a:endParaRPr lang="en-CA" dirty="0" smtClean="0"/>
          </a:p>
          <a:p>
            <a:pPr marL="1028700" lvl="1" indent="-514350"/>
            <a:r>
              <a:rPr lang="en-CA" dirty="0" smtClean="0"/>
              <a:t>How stakeholder values relate to the allocation of resources</a:t>
            </a:r>
            <a:endParaRPr lang="en-CA" dirty="0"/>
          </a:p>
          <a:p>
            <a:pPr marL="628650" indent="-514350">
              <a:buFont typeface="+mj-lt"/>
              <a:buAutoNum type="arabicPeriod"/>
            </a:pPr>
            <a:r>
              <a:rPr lang="en-CA" dirty="0" smtClean="0"/>
              <a:t>Possible implications and next steps</a:t>
            </a:r>
          </a:p>
          <a:p>
            <a:pPr marL="6286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76486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0" descr="http://www.ferri.es/img/menu_sup/falsa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http://www.ferri.es/img/menu_sup/falsa.gif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http://www.ferri.es/img/menu_sup/falsa.gif">
            <a:hlinkClick r:id="rId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http://www.ferri.es/img/menu_sup/falsa.gif">
            <a:hlinkClick r:id="rId7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www.ferri.es/img/menu_sup/falsa.gif">
            <a:hlinkClick r:id="rId8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http://www.ferri.es/img/menu_sup/falsa.gif">
            <a:hlinkClick r:id="rId9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http://www.ferri.es/img/menu_sup/falsa.gif">
            <a:hlinkClick r:id="rId10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7921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CONTEXT</a:t>
            </a:r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11"/>
          </p:nvPr>
        </p:nvSpPr>
        <p:spPr>
          <a:xfrm>
            <a:off x="179512" y="476673"/>
            <a:ext cx="8964488" cy="504056"/>
          </a:xfrm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(re)-</a:t>
            </a:r>
            <a:r>
              <a:rPr lang="es-ES" dirty="0" err="1" smtClean="0"/>
              <a:t>emergence</a:t>
            </a:r>
            <a:r>
              <a:rPr lang="es-ES" dirty="0" smtClean="0"/>
              <a:t> of </a:t>
            </a:r>
            <a:r>
              <a:rPr lang="es-ES" dirty="0" err="1" smtClean="0"/>
              <a:t>avian</a:t>
            </a:r>
            <a:r>
              <a:rPr lang="es-ES" dirty="0" smtClean="0"/>
              <a:t> </a:t>
            </a:r>
            <a:r>
              <a:rPr lang="es-ES" dirty="0" err="1" smtClean="0"/>
              <a:t>flu</a:t>
            </a:r>
            <a:r>
              <a:rPr lang="es-ES" dirty="0" smtClean="0"/>
              <a:t> and </a:t>
            </a:r>
            <a:r>
              <a:rPr lang="es-ES" dirty="0" err="1" smtClean="0"/>
              <a:t>research</a:t>
            </a:r>
            <a:r>
              <a:rPr lang="es-ES" dirty="0" smtClean="0"/>
              <a:t> response</a:t>
            </a:r>
            <a:endParaRPr lang="es-ES" dirty="0"/>
          </a:p>
        </p:txBody>
      </p:sp>
      <p:pic>
        <p:nvPicPr>
          <p:cNvPr id="13" name="Picture 9" descr="http://www.eurosurveillance.org/images/dynamic/EE/V15N29/Tarantola_Fig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" y="1196752"/>
            <a:ext cx="86499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71" y="3858526"/>
            <a:ext cx="4647565" cy="298958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5292079" cy="31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1520" y="1556792"/>
            <a:ext cx="8712968" cy="4392488"/>
          </a:xfrm>
        </p:spPr>
        <p:txBody>
          <a:bodyPr/>
          <a:lstStyle/>
          <a:p>
            <a:r>
              <a:rPr lang="en-CA" dirty="0" smtClean="0"/>
              <a:t>Avian flu as a complex social, political and scientific problem</a:t>
            </a:r>
          </a:p>
          <a:p>
            <a:pPr lvl="1"/>
            <a:r>
              <a:rPr lang="en-CA" dirty="0" smtClean="0"/>
              <a:t>Local/global governance issues</a:t>
            </a:r>
          </a:p>
          <a:p>
            <a:pPr lvl="1"/>
            <a:r>
              <a:rPr lang="en-CA" dirty="0" smtClean="0"/>
              <a:t>High levels of uncertainty (diagnosis, mutations)</a:t>
            </a:r>
          </a:p>
          <a:p>
            <a:pPr lvl="1"/>
            <a:r>
              <a:rPr lang="en-CA" dirty="0" smtClean="0"/>
              <a:t>Socio-economic vs. “technological” solutions</a:t>
            </a:r>
          </a:p>
          <a:p>
            <a:r>
              <a:rPr lang="en-CA" dirty="0" smtClean="0"/>
              <a:t>The science policy aspect has yet to be explored</a:t>
            </a:r>
          </a:p>
          <a:p>
            <a:pPr lvl="1"/>
            <a:r>
              <a:rPr lang="en-CA" dirty="0" smtClean="0"/>
              <a:t>What </a:t>
            </a:r>
            <a:r>
              <a:rPr lang="en-CA" dirty="0"/>
              <a:t>values and priorities underlie </a:t>
            </a:r>
            <a:r>
              <a:rPr lang="en-CA" dirty="0" smtClean="0"/>
              <a:t>public sector views </a:t>
            </a:r>
            <a:r>
              <a:rPr lang="en-CA" dirty="0"/>
              <a:t>of the “research landscape” </a:t>
            </a:r>
            <a:r>
              <a:rPr lang="en-CA" dirty="0" smtClean="0"/>
              <a:t>of </a:t>
            </a:r>
            <a:r>
              <a:rPr lang="en-CA" dirty="0"/>
              <a:t>avian </a:t>
            </a:r>
            <a:r>
              <a:rPr lang="en-CA" dirty="0" smtClean="0"/>
              <a:t>influenza?</a:t>
            </a:r>
          </a:p>
          <a:p>
            <a:pPr lvl="1"/>
            <a:r>
              <a:rPr lang="en-CA" dirty="0" smtClean="0"/>
              <a:t>How do</a:t>
            </a:r>
            <a:r>
              <a:rPr lang="en-CA" dirty="0" smtClean="0"/>
              <a:t> research choices and modalities connect with </a:t>
            </a:r>
            <a:r>
              <a:rPr lang="en-CA" dirty="0" smtClean="0"/>
              <a:t>expectations?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CONTEXT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Situating the research question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40778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280920" cy="3960018"/>
          </a:xfrm>
        </p:spPr>
        <p:txBody>
          <a:bodyPr/>
          <a:lstStyle/>
          <a:p>
            <a:r>
              <a:rPr lang="en-CA" dirty="0" smtClean="0"/>
              <a:t>PubMed delineation and Web </a:t>
            </a:r>
            <a:r>
              <a:rPr lang="en-CA" dirty="0" smtClean="0"/>
              <a:t>of Knowledge </a:t>
            </a:r>
            <a:r>
              <a:rPr lang="en-CA" dirty="0" smtClean="0"/>
              <a:t>records to </a:t>
            </a:r>
            <a:r>
              <a:rPr lang="en-CA" dirty="0" smtClean="0"/>
              <a:t>build a database of publications on avian influenza</a:t>
            </a:r>
          </a:p>
          <a:p>
            <a:pPr lvl="1"/>
            <a:r>
              <a:rPr lang="en-CA" dirty="0" smtClean="0"/>
              <a:t>Extensive bibliographic </a:t>
            </a:r>
            <a:r>
              <a:rPr lang="en-CA" dirty="0" smtClean="0"/>
              <a:t>information </a:t>
            </a:r>
            <a:r>
              <a:rPr lang="en-CA" dirty="0" smtClean="0"/>
              <a:t>related to publications on</a:t>
            </a:r>
            <a:r>
              <a:rPr lang="en-CA" dirty="0" smtClean="0"/>
              <a:t> </a:t>
            </a:r>
            <a:r>
              <a:rPr lang="en-CA" dirty="0" smtClean="0"/>
              <a:t>specific research objects</a:t>
            </a:r>
          </a:p>
          <a:p>
            <a:r>
              <a:rPr lang="en-CA" dirty="0" smtClean="0"/>
              <a:t>Several methods used to map the landscape and “overlay” portfolios</a:t>
            </a:r>
          </a:p>
          <a:p>
            <a:pPr lvl="1"/>
            <a:r>
              <a:rPr lang="en-CA" dirty="0" smtClean="0"/>
              <a:t>Focus on co-term analysis</a:t>
            </a:r>
          </a:p>
          <a:p>
            <a:pPr lvl="1"/>
            <a:r>
              <a:rPr lang="en-CA" dirty="0" smtClean="0"/>
              <a:t>Aim for robust </a:t>
            </a:r>
            <a:r>
              <a:rPr lang="en-CA" dirty="0" smtClean="0"/>
              <a:t>mapping and clustering techniques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METHODS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Bibliometric tools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0370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1520" y="1124744"/>
            <a:ext cx="8280920" cy="2664296"/>
          </a:xfrm>
        </p:spPr>
        <p:txBody>
          <a:bodyPr/>
          <a:lstStyle/>
          <a:p>
            <a:r>
              <a:rPr lang="en-CA" dirty="0" smtClean="0"/>
              <a:t>15 semi-structured, in-person interviews </a:t>
            </a:r>
          </a:p>
          <a:p>
            <a:pPr lvl="1"/>
            <a:r>
              <a:rPr lang="en-CA" dirty="0" smtClean="0"/>
              <a:t>Target </a:t>
            </a:r>
            <a:r>
              <a:rPr lang="en-CA" dirty="0" smtClean="0"/>
              <a:t>high-level perspectives from senior scientists, managers, policymakers in public sector</a:t>
            </a:r>
          </a:p>
          <a:p>
            <a:pPr lvl="1"/>
            <a:r>
              <a:rPr lang="en-CA" dirty="0" smtClean="0"/>
              <a:t>Seek diversity in terms of 1) technical knowledge, 2) policy </a:t>
            </a:r>
            <a:r>
              <a:rPr lang="en-CA" dirty="0" smtClean="0"/>
              <a:t>relevance, </a:t>
            </a:r>
            <a:r>
              <a:rPr lang="en-CA" dirty="0" smtClean="0"/>
              <a:t>3) political </a:t>
            </a:r>
            <a:r>
              <a:rPr lang="en-CA" dirty="0" smtClean="0"/>
              <a:t>agenda</a:t>
            </a:r>
          </a:p>
          <a:p>
            <a:pPr lvl="1"/>
            <a:r>
              <a:rPr lang="en-CA" dirty="0" smtClean="0"/>
              <a:t>Elicit narratives and views of research and outcomes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METHODS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Eliciting broad stakeholder views and narratives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195736" y="3888432"/>
            <a:ext cx="5256584" cy="27089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351523" y="409311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University lab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039526" y="5189647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National funding agency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823502" y="5865022"/>
            <a:ext cx="1000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NGO / lobby groups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823502" y="409655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National lab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3568" y="4561964"/>
            <a:ext cx="0" cy="1460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5536" y="5851118"/>
            <a:ext cx="14317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508" y="4314816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Technical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381454" y="5975702"/>
            <a:ext cx="670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Policy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548889" y="4735981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Regulatory agency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380441" y="5425554"/>
            <a:ext cx="1000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Nat’l /int’l public  health policy org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1328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3. PRELIMINARY RESULTS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long</a:t>
            </a:r>
            <a:r>
              <a:rPr lang="en-CA" dirty="0" smtClean="0"/>
              <a:t>-term, multi-scale view of the landscape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3" t="42758" r="-1"/>
          <a:stretch/>
        </p:blipFill>
        <p:spPr bwMode="auto">
          <a:xfrm>
            <a:off x="-123100" y="1362964"/>
            <a:ext cx="8843636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0867" y="2116926"/>
            <a:ext cx="1548172" cy="2616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C00000"/>
                </a:solidFill>
              </a:rPr>
              <a:t>EPIDEMIOLOGY</a:t>
            </a:r>
            <a:endParaRPr lang="en-CA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464" y="3883397"/>
            <a:ext cx="1265471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00B050"/>
                </a:solidFill>
              </a:rPr>
              <a:t>IMMUNITY AND TREATMENT</a:t>
            </a:r>
            <a:endParaRPr lang="en-CA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499538"/>
            <a:ext cx="1512168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006699"/>
                </a:solidFill>
              </a:rPr>
              <a:t>EVOLUTION AND GENETICS</a:t>
            </a:r>
            <a:endParaRPr lang="en-CA" b="1" i="1" dirty="0">
              <a:solidFill>
                <a:srgbClr val="00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4064" y="1648238"/>
            <a:ext cx="1393935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FFFF00"/>
                </a:solidFill>
              </a:rPr>
              <a:t>VACCINE DEVELOPMENT</a:t>
            </a:r>
            <a:endParaRPr lang="en-CA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4602" y="1542513"/>
            <a:ext cx="1296144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9C149F"/>
                </a:solidFill>
              </a:rPr>
              <a:t>DIAGNOSIS / DETECTION</a:t>
            </a:r>
            <a:endParaRPr lang="en-CA" b="1" i="1" dirty="0">
              <a:solidFill>
                <a:srgbClr val="9C149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2825" y="5301208"/>
            <a:ext cx="1152128" cy="2616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srgbClr val="00B0F0"/>
                </a:solidFill>
              </a:rPr>
              <a:t>PATHOLOGY</a:t>
            </a:r>
            <a:endParaRPr lang="en-CA" b="1" i="1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/>
          <p:cNvCxnSpPr>
            <a:endCxn id="10" idx="2"/>
          </p:cNvCxnSpPr>
          <p:nvPr/>
        </p:nvCxnSpPr>
        <p:spPr>
          <a:xfrm flipH="1" flipV="1">
            <a:off x="3902674" y="1973400"/>
            <a:ext cx="792088" cy="93668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0"/>
          </p:cNvCxnSpPr>
          <p:nvPr/>
        </p:nvCxnSpPr>
        <p:spPr>
          <a:xfrm>
            <a:off x="5004048" y="4221088"/>
            <a:ext cx="824841" cy="108012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6022518"/>
            <a:ext cx="2323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i="1" dirty="0" smtClean="0"/>
              <a:t>Avian influenza research terms, 2004-2013</a:t>
            </a:r>
            <a:endParaRPr lang="en-CA" sz="1400" b="1" i="1" dirty="0"/>
          </a:p>
        </p:txBody>
      </p:sp>
    </p:spTree>
    <p:extLst>
      <p:ext uri="{BB962C8B-B14F-4D97-AF65-F5344CB8AC3E}">
        <p14:creationId xmlns:p14="http://schemas.microsoft.com/office/powerpoint/2010/main" val="53130006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PRELIMINARY RESULTS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Public and scientific debates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373808" y="4702879"/>
            <a:ext cx="5044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Figure 4. Number of editorials in leading journals, sorted according to main topic of concern.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4" y="764704"/>
            <a:ext cx="2383536" cy="1780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3" y="1417069"/>
            <a:ext cx="4882492" cy="1127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6" y="5537984"/>
            <a:ext cx="3203947" cy="926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33296"/>
            <a:ext cx="1981200" cy="186537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10326" r="39020" b="5150"/>
          <a:stretch/>
        </p:blipFill>
        <p:spPr bwMode="auto">
          <a:xfrm>
            <a:off x="3246461" y="2175673"/>
            <a:ext cx="3264695" cy="333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4480" y="5513711"/>
            <a:ext cx="1410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The Independent, </a:t>
            </a:r>
            <a:r>
              <a:rPr lang="en-CA" dirty="0" smtClean="0"/>
              <a:t>June 11, 2014</a:t>
            </a:r>
            <a:endParaRPr lang="en-CA" i="1" dirty="0"/>
          </a:p>
        </p:txBody>
      </p:sp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9251"/>
            <a:ext cx="5078114" cy="3473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70556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65262" y="1124744"/>
            <a:ext cx="7230038" cy="561662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Narrow or broad view of research landscape (set of </a:t>
            </a:r>
            <a:r>
              <a:rPr lang="en-CA" i="1" dirty="0" smtClean="0"/>
              <a:t>all </a:t>
            </a:r>
            <a:r>
              <a:rPr lang="en-CA" dirty="0" smtClean="0"/>
              <a:t>avian influenza research conducted)</a:t>
            </a:r>
          </a:p>
          <a:p>
            <a:r>
              <a:rPr lang="en-CA" dirty="0" smtClean="0"/>
              <a:t>Various dichotomous views </a:t>
            </a:r>
            <a:r>
              <a:rPr lang="en-CA" dirty="0" smtClean="0"/>
              <a:t>on research options</a:t>
            </a:r>
          </a:p>
          <a:p>
            <a:pPr lvl="1"/>
            <a:r>
              <a:rPr lang="en-CA" dirty="0" smtClean="0"/>
              <a:t>Animal vs. human</a:t>
            </a:r>
          </a:p>
          <a:p>
            <a:pPr lvl="1"/>
            <a:r>
              <a:rPr lang="en-CA" dirty="0" smtClean="0"/>
              <a:t>Lab-based vs. </a:t>
            </a:r>
            <a:r>
              <a:rPr lang="en-CA" dirty="0" smtClean="0"/>
              <a:t>field-based</a:t>
            </a:r>
          </a:p>
          <a:p>
            <a:r>
              <a:rPr lang="en-CA" dirty="0" smtClean="0"/>
              <a:t>Many barriers to rapid, high-quality solutions</a:t>
            </a:r>
          </a:p>
          <a:p>
            <a:pPr lvl="1"/>
            <a:r>
              <a:rPr lang="en-CA" dirty="0" smtClean="0"/>
              <a:t>Regulatory hurdles</a:t>
            </a:r>
          </a:p>
          <a:p>
            <a:pPr lvl="1"/>
            <a:r>
              <a:rPr lang="en-CA" dirty="0" smtClean="0"/>
              <a:t>Financial incentives </a:t>
            </a:r>
          </a:p>
          <a:p>
            <a:pPr lvl="1"/>
            <a:r>
              <a:rPr lang="en-CA" dirty="0"/>
              <a:t>P</a:t>
            </a:r>
            <a:r>
              <a:rPr lang="en-CA" dirty="0" smtClean="0"/>
              <a:t>ublishing pressures</a:t>
            </a:r>
            <a:endParaRPr lang="en-CA" dirty="0"/>
          </a:p>
          <a:p>
            <a:r>
              <a:rPr lang="en-CA" dirty="0" smtClean="0"/>
              <a:t>Agreement on basic research needs and some trade-offs</a:t>
            </a:r>
          </a:p>
          <a:p>
            <a:pPr lvl="1"/>
            <a:r>
              <a:rPr lang="en-CA" dirty="0" smtClean="0"/>
              <a:t>Long-term vs. short-term benefits</a:t>
            </a:r>
          </a:p>
          <a:p>
            <a:pPr lvl="1"/>
            <a:r>
              <a:rPr lang="en-CA" dirty="0" smtClean="0"/>
              <a:t>Collaboration and coordination requirements</a:t>
            </a:r>
            <a:endParaRPr lang="en-CA" dirty="0" smtClean="0"/>
          </a:p>
          <a:p>
            <a:r>
              <a:rPr lang="en-CA" dirty="0" smtClean="0"/>
              <a:t>Diverse views of influenza “risk”</a:t>
            </a:r>
          </a:p>
          <a:p>
            <a:r>
              <a:rPr lang="en-CA" dirty="0" smtClean="0"/>
              <a:t>Narrow or broad view of societal outcomes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Preliminary results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 smtClean="0"/>
              <a:t>Contrasting </a:t>
            </a:r>
            <a:r>
              <a:rPr lang="en-CA" dirty="0" smtClean="0"/>
              <a:t>stakeholder perspectives</a:t>
            </a:r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7495300" y="1340768"/>
            <a:ext cx="576064" cy="26642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8071926" y="2542111"/>
            <a:ext cx="1220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/>
              <a:t>Descriptions</a:t>
            </a:r>
            <a:endParaRPr lang="en-CA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817912"/>
            <a:ext cx="1291928" cy="46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/>
              <a:t>Norms </a:t>
            </a:r>
            <a:br>
              <a:rPr lang="en-CA" sz="1200" b="1" i="1" dirty="0" smtClean="0"/>
            </a:br>
            <a:r>
              <a:rPr lang="en-CA" sz="1200" b="1" i="1" dirty="0" smtClean="0"/>
              <a:t>and values</a:t>
            </a:r>
            <a:endParaRPr lang="en-CA" sz="1200" b="1" i="1" dirty="0"/>
          </a:p>
        </p:txBody>
      </p:sp>
      <p:sp>
        <p:nvSpPr>
          <p:cNvPr id="9" name="Right Brace 8"/>
          <p:cNvSpPr/>
          <p:nvPr/>
        </p:nvSpPr>
        <p:spPr>
          <a:xfrm>
            <a:off x="7092280" y="3573016"/>
            <a:ext cx="548580" cy="2952328"/>
          </a:xfrm>
          <a:prstGeom prst="rightBrace">
            <a:avLst>
              <a:gd name="adj1" fmla="val 10979"/>
              <a:gd name="adj2" fmla="val 504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4762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218&quot;&gt;&lt;object type=&quot;3&quot; unique_id=&quot;10509&quot;&gt;&lt;property id=&quot;20148&quot; value=&quot;5&quot;/&gt;&lt;property id=&quot;20300&quot; value=&quot;Diapositiva 1&quot;/&gt;&lt;property id=&quot;20307&quot; value=&quot;266&quot;/&gt;&lt;/object&gt;&lt;object type=&quot;3&quot; unique_id=&quot;10510&quot;&gt;&lt;property id=&quot;20148&quot; value=&quot;5&quot;/&gt;&lt;property id=&quot;20300&quot; value=&quot;Diapositiva 2&quot;/&gt;&lt;property id=&quot;20307&quot; value=&quot;262&quot;/&gt;&lt;/object&gt;&lt;object type=&quot;3&quot; unique_id=&quot;10511&quot;&gt;&lt;property id=&quot;20148&quot; value=&quot;5&quot;/&gt;&lt;property id=&quot;20300&quot; value=&quot;Diapositiva 3&quot;/&gt;&lt;property id=&quot;20307&quot; value=&quot;268&quot;/&gt;&lt;/object&gt;&lt;object type=&quot;3&quot; unique_id=&quot;10512&quot;&gt;&lt;property id=&quot;20148&quot; value=&quot;5&quot;/&gt;&lt;property id=&quot;20300&quot; value=&quot;Diapositiva 4&quot;/&gt;&lt;property id=&quot;20307&quot; value=&quot;269&quot;/&gt;&lt;/object&gt;&lt;object type=&quot;3&quot; unique_id=&quot;10553&quot;&gt;&lt;property id=&quot;20148&quot; value=&quot;5&quot;/&gt;&lt;property id=&quot;20300&quot; value=&quot;Diapositiva 5&quot;/&gt;&lt;property id=&quot;20307&quot; value=&quot;270&quot;/&gt;&lt;/object&gt;&lt;object type=&quot;3&quot; unique_id=&quot;10554&quot;&gt;&lt;property id=&quot;20148&quot; value=&quot;5&quot;/&gt;&lt;property id=&quot;20300&quot; value=&quot;Diapositiva 6&quot;/&gt;&lt;property id=&quot;20307&quot; value=&quot;271&quot;/&gt;&lt;/object&gt;&lt;object type=&quot;3&quot; unique_id=&quot;10555&quot;&gt;&lt;property id=&quot;20148&quot; value=&quot;5&quot;/&gt;&lt;property id=&quot;20300&quot; value=&quot;Diapositiva 7&quot;/&gt;&lt;property id=&quot;20307&quot; value=&quot;273&quot;/&gt;&lt;/object&gt;&lt;/object&gt;&lt;object type=&quot;8&quot; unique_id=&quot;1028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GENIO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21093</TotalTime>
  <Words>802</Words>
  <Application>Microsoft Office PowerPoint</Application>
  <PresentationFormat>On-screen Show (4:3)</PresentationFormat>
  <Paragraphs>151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Diseño predeterminado</vt:lpstr>
      <vt:lpstr>PowerPoint Presentation</vt:lpstr>
      <vt:lpstr>OUTLINE</vt:lpstr>
      <vt:lpstr>1. CONTEXT</vt:lpstr>
      <vt:lpstr>1. CONTEXT</vt:lpstr>
      <vt:lpstr>2. METHODS</vt:lpstr>
      <vt:lpstr>2. METHODS</vt:lpstr>
      <vt:lpstr>3. PRELIMINARY RESULTS </vt:lpstr>
      <vt:lpstr>3. PRELIMINARY RESULTS</vt:lpstr>
      <vt:lpstr>3. Preliminary results</vt:lpstr>
      <vt:lpstr>3. PRELIMINARY RESULTS</vt:lpstr>
      <vt:lpstr>PRELIMINARY RESULTS</vt:lpstr>
      <vt:lpstr>CONTRIBUTIONS AND NEXT STEPS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Raul</dc:creator>
  <cp:lastModifiedBy>Matthew Wallace</cp:lastModifiedBy>
  <cp:revision>630</cp:revision>
  <dcterms:created xsi:type="dcterms:W3CDTF">2007-10-29T08:38:14Z</dcterms:created>
  <dcterms:modified xsi:type="dcterms:W3CDTF">2014-06-18T23:34:01Z</dcterms:modified>
</cp:coreProperties>
</file>